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4" r:id="rId13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Open Sans" panose="020B0606030504020204" pitchFamily="34" charset="0"/>
      <p:regular r:id="rId18"/>
      <p:bold r:id="rId19"/>
      <p:italic r:id="rId20"/>
      <p:boldItalic r:id="rId21"/>
    </p:embeddedFont>
    <p:embeddedFont>
      <p:font typeface="Open Sans Extra Bold" panose="020B0604020202020204" charset="0"/>
      <p:regular r:id="rId22"/>
    </p:embeddedFont>
    <p:embeddedFont>
      <p:font typeface="Raleway" pitchFamily="2" charset="-52"/>
      <p:regular r:id="rId23"/>
      <p:bold r:id="rId24"/>
      <p:italic r:id="rId25"/>
      <p:boldItalic r:id="rId26"/>
    </p:embeddedFont>
    <p:embeddedFont>
      <p:font typeface="Raleway Bold" pitchFamily="2" charset="-52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6.png"/><Relationship Id="rId5" Type="http://schemas.openxmlformats.org/officeDocument/2006/relationships/image" Target="../media/image12.svg"/><Relationship Id="rId10" Type="http://schemas.openxmlformats.org/officeDocument/2006/relationships/image" Target="../media/image25.png"/><Relationship Id="rId4" Type="http://schemas.openxmlformats.org/officeDocument/2006/relationships/image" Target="../media/image11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3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606684" y="-216453"/>
            <a:ext cx="10588697" cy="11135341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10922725" cy="102870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Box 4"/>
          <p:cNvSpPr txBox="1"/>
          <p:nvPr/>
        </p:nvSpPr>
        <p:spPr>
          <a:xfrm>
            <a:off x="1028700" y="1955782"/>
            <a:ext cx="8577984" cy="3578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1"/>
              </a:lnSpc>
            </a:pPr>
            <a:r>
              <a:rPr lang="en-US" sz="6251">
                <a:solidFill>
                  <a:srgbClr val="000000"/>
                </a:solidFill>
                <a:latin typeface="Raleway Bold"/>
              </a:rPr>
              <a:t>Развитие системы «Рейтинг студентов»</a:t>
            </a:r>
          </a:p>
          <a:p>
            <a:pPr>
              <a:lnSpc>
                <a:spcPts val="7001"/>
              </a:lnSpc>
            </a:pPr>
            <a:endParaRPr lang="en-US" sz="6251">
              <a:solidFill>
                <a:srgbClr val="000000"/>
              </a:solidFill>
              <a:latin typeface="Raleway Bold"/>
            </a:endParaRPr>
          </a:p>
          <a:p>
            <a:pPr>
              <a:lnSpc>
                <a:spcPts val="7001"/>
              </a:lnSpc>
            </a:pPr>
            <a:endParaRPr lang="en-US" sz="6251">
              <a:solidFill>
                <a:srgbClr val="000000"/>
              </a:solidFill>
              <a:latin typeface="Raleway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028700" y="6536042"/>
            <a:ext cx="6688150" cy="2915141"/>
            <a:chOff x="0" y="0"/>
            <a:chExt cx="5357164" cy="23350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357164" cy="2335009"/>
            </a:xfrm>
            <a:custGeom>
              <a:avLst/>
              <a:gdLst/>
              <a:ahLst/>
              <a:cxnLst/>
              <a:rect l="l" t="t" r="r" b="b"/>
              <a:pathLst>
                <a:path w="5357164" h="2335009">
                  <a:moveTo>
                    <a:pt x="5232704" y="2335009"/>
                  </a:moveTo>
                  <a:lnTo>
                    <a:pt x="124460" y="2335009"/>
                  </a:lnTo>
                  <a:cubicBezTo>
                    <a:pt x="55880" y="2335009"/>
                    <a:pt x="0" y="2279129"/>
                    <a:pt x="0" y="221054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32704" y="0"/>
                  </a:lnTo>
                  <a:cubicBezTo>
                    <a:pt x="5301285" y="0"/>
                    <a:pt x="5357164" y="55880"/>
                    <a:pt x="5357164" y="124460"/>
                  </a:cubicBezTo>
                  <a:lnTo>
                    <a:pt x="5357164" y="2210549"/>
                  </a:lnTo>
                  <a:cubicBezTo>
                    <a:pt x="5357164" y="2279129"/>
                    <a:pt x="5301285" y="2335009"/>
                    <a:pt x="5232704" y="2335009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188512" y="6605685"/>
            <a:ext cx="6528337" cy="2845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6"/>
              </a:lnSpc>
            </a:pPr>
            <a:r>
              <a:rPr lang="en-US" sz="2719">
                <a:solidFill>
                  <a:srgbClr val="000000"/>
                </a:solidFill>
                <a:latin typeface="Open Sans"/>
              </a:rPr>
              <a:t>Руководитель </a:t>
            </a:r>
          </a:p>
          <a:p>
            <a:pPr>
              <a:lnSpc>
                <a:spcPts val="3806"/>
              </a:lnSpc>
            </a:pPr>
            <a:r>
              <a:rPr lang="en-US" sz="2719">
                <a:solidFill>
                  <a:srgbClr val="000000"/>
                </a:solidFill>
                <a:latin typeface="Open Sans"/>
              </a:rPr>
              <a:t>Бахвалова З.А , доцент ЦПИ</a:t>
            </a:r>
          </a:p>
          <a:p>
            <a:pPr>
              <a:lnSpc>
                <a:spcPts val="3806"/>
              </a:lnSpc>
            </a:pPr>
            <a:endParaRPr lang="en-US" sz="2719">
              <a:solidFill>
                <a:srgbClr val="000000"/>
              </a:solidFill>
              <a:latin typeface="Open Sans"/>
            </a:endParaRPr>
          </a:p>
          <a:p>
            <a:pPr>
              <a:lnSpc>
                <a:spcPts val="3806"/>
              </a:lnSpc>
            </a:pPr>
            <a:r>
              <a:rPr lang="en-US" sz="2719">
                <a:solidFill>
                  <a:srgbClr val="000000"/>
                </a:solidFill>
                <a:latin typeface="Open Sans"/>
              </a:rPr>
              <a:t>Формальный лидер </a:t>
            </a:r>
          </a:p>
          <a:p>
            <a:pPr>
              <a:lnSpc>
                <a:spcPts val="3806"/>
              </a:lnSpc>
            </a:pPr>
            <a:r>
              <a:rPr lang="en-US" sz="2719">
                <a:solidFill>
                  <a:srgbClr val="000000"/>
                </a:solidFill>
                <a:latin typeface="Open Sans"/>
              </a:rPr>
              <a:t>Малиновцев Иван</a:t>
            </a:r>
          </a:p>
          <a:p>
            <a:pPr>
              <a:lnSpc>
                <a:spcPts val="3806"/>
              </a:lnSpc>
            </a:pPr>
            <a:endParaRPr lang="en-US" sz="2719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52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1992" y="135255"/>
            <a:ext cx="13667179" cy="1144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7200" dirty="0" err="1">
                <a:solidFill>
                  <a:srgbClr val="FFFFFF"/>
                </a:solidFill>
                <a:latin typeface="Raleway"/>
              </a:rPr>
              <a:t>Физическая</a:t>
            </a:r>
            <a:r>
              <a:rPr lang="en-US" sz="7200" dirty="0">
                <a:solidFill>
                  <a:srgbClr val="FFFFFF"/>
                </a:solidFill>
                <a:latin typeface="Raleway"/>
              </a:rPr>
              <a:t> </a:t>
            </a:r>
            <a:r>
              <a:rPr lang="en-US" sz="7200" dirty="0" err="1">
                <a:solidFill>
                  <a:srgbClr val="FFFFFF"/>
                </a:solidFill>
                <a:latin typeface="Raleway"/>
              </a:rPr>
              <a:t>модель</a:t>
            </a:r>
            <a:r>
              <a:rPr lang="en-US" sz="7200" dirty="0">
                <a:solidFill>
                  <a:srgbClr val="FFFFFF"/>
                </a:solidFill>
                <a:latin typeface="Raleway"/>
              </a:rPr>
              <a:t> </a:t>
            </a:r>
            <a:r>
              <a:rPr lang="en-US" sz="7200" dirty="0" err="1">
                <a:solidFill>
                  <a:srgbClr val="FFFFFF"/>
                </a:solidFill>
                <a:latin typeface="Raleway"/>
              </a:rPr>
              <a:t>данных</a:t>
            </a:r>
            <a:endParaRPr lang="en-US" sz="7200" dirty="0">
              <a:solidFill>
                <a:srgbClr val="FFFFFF"/>
              </a:solidFill>
              <a:latin typeface="Raleway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-270891" y="5368406"/>
            <a:ext cx="6107412" cy="684129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294687" y="-830698"/>
            <a:ext cx="6107412" cy="684129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65194" y="1273838"/>
            <a:ext cx="15557613" cy="89230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97231" y="258028"/>
            <a:ext cx="11598331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Raleway"/>
              </a:rPr>
              <a:t>Функции по ролям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532624">
            <a:off x="-1561223" y="6303558"/>
            <a:ext cx="8735161" cy="744871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13362148" y="-1642944"/>
            <a:ext cx="5844215" cy="498352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30481" y="1734403"/>
            <a:ext cx="8115300" cy="1817890"/>
            <a:chOff x="0" y="0"/>
            <a:chExt cx="10820400" cy="2423853"/>
          </a:xfrm>
        </p:grpSpPr>
        <p:grpSp>
          <p:nvGrpSpPr>
            <p:cNvPr id="6" name="Group 6"/>
            <p:cNvGrpSpPr/>
            <p:nvPr/>
          </p:nvGrpSpPr>
          <p:grpSpPr>
            <a:xfrm>
              <a:off x="223520" y="0"/>
              <a:ext cx="10596880" cy="2423853"/>
              <a:chOff x="0" y="0"/>
              <a:chExt cx="8421218" cy="192620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421218" cy="1926208"/>
              </a:xfrm>
              <a:custGeom>
                <a:avLst/>
                <a:gdLst/>
                <a:ahLst/>
                <a:cxnLst/>
                <a:rect l="l" t="t" r="r" b="b"/>
                <a:pathLst>
                  <a:path w="8421218" h="1926208">
                    <a:moveTo>
                      <a:pt x="8296758" y="1926208"/>
                    </a:moveTo>
                    <a:lnTo>
                      <a:pt x="124460" y="1926208"/>
                    </a:lnTo>
                    <a:cubicBezTo>
                      <a:pt x="55880" y="1926208"/>
                      <a:pt x="0" y="1870328"/>
                      <a:pt x="0" y="180174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296758" y="0"/>
                    </a:lnTo>
                    <a:cubicBezTo>
                      <a:pt x="8365338" y="0"/>
                      <a:pt x="8421218" y="55880"/>
                      <a:pt x="8421218" y="124460"/>
                    </a:cubicBezTo>
                    <a:lnTo>
                      <a:pt x="8421218" y="1801748"/>
                    </a:lnTo>
                    <a:cubicBezTo>
                      <a:pt x="8421218" y="1870328"/>
                      <a:pt x="8365338" y="1926208"/>
                      <a:pt x="8296758" y="192620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678927" y="211941"/>
              <a:ext cx="1691283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Open Sans Extra Bold"/>
                </a:rPr>
                <a:t>Гость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068344"/>
              <a:ext cx="10820400" cy="1074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Просмотр новостей и коллективов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Авторизация через кампус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30481" y="3901965"/>
            <a:ext cx="8115300" cy="2793250"/>
            <a:chOff x="0" y="0"/>
            <a:chExt cx="10820400" cy="3724333"/>
          </a:xfrm>
        </p:grpSpPr>
        <p:grpSp>
          <p:nvGrpSpPr>
            <p:cNvPr id="11" name="Group 11"/>
            <p:cNvGrpSpPr/>
            <p:nvPr/>
          </p:nvGrpSpPr>
          <p:grpSpPr>
            <a:xfrm>
              <a:off x="223520" y="0"/>
              <a:ext cx="10596880" cy="3724333"/>
              <a:chOff x="0" y="0"/>
              <a:chExt cx="8421218" cy="295968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421218" cy="2959684"/>
              </a:xfrm>
              <a:custGeom>
                <a:avLst/>
                <a:gdLst/>
                <a:ahLst/>
                <a:cxnLst/>
                <a:rect l="l" t="t" r="r" b="b"/>
                <a:pathLst>
                  <a:path w="8421218" h="2959684">
                    <a:moveTo>
                      <a:pt x="8296758" y="2959684"/>
                    </a:moveTo>
                    <a:lnTo>
                      <a:pt x="124460" y="2959684"/>
                    </a:lnTo>
                    <a:cubicBezTo>
                      <a:pt x="55880" y="2959684"/>
                      <a:pt x="0" y="2903804"/>
                      <a:pt x="0" y="28352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296758" y="0"/>
                    </a:lnTo>
                    <a:cubicBezTo>
                      <a:pt x="8365338" y="0"/>
                      <a:pt x="8421218" y="55880"/>
                      <a:pt x="8421218" y="124460"/>
                    </a:cubicBezTo>
                    <a:lnTo>
                      <a:pt x="8421218" y="2835224"/>
                    </a:lnTo>
                    <a:cubicBezTo>
                      <a:pt x="8421218" y="2903804"/>
                      <a:pt x="8365338" y="2959684"/>
                      <a:pt x="8296758" y="2959684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678927" y="216462"/>
              <a:ext cx="3194963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Open Sans Extra Bold"/>
                </a:rPr>
                <a:t>Участник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068344"/>
              <a:ext cx="10820400" cy="2192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Вступление в коллектив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Просмотр расписания по внеучебной деятельности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Личный кабинет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30481" y="6923815"/>
            <a:ext cx="8115300" cy="3104098"/>
            <a:chOff x="0" y="0"/>
            <a:chExt cx="10820400" cy="4138798"/>
          </a:xfrm>
        </p:grpSpPr>
        <p:grpSp>
          <p:nvGrpSpPr>
            <p:cNvPr id="16" name="Group 16"/>
            <p:cNvGrpSpPr/>
            <p:nvPr/>
          </p:nvGrpSpPr>
          <p:grpSpPr>
            <a:xfrm>
              <a:off x="223520" y="0"/>
              <a:ext cx="10596880" cy="4138798"/>
              <a:chOff x="0" y="0"/>
              <a:chExt cx="8421218" cy="3289055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421218" cy="3289055"/>
              </a:xfrm>
              <a:custGeom>
                <a:avLst/>
                <a:gdLst/>
                <a:ahLst/>
                <a:cxnLst/>
                <a:rect l="l" t="t" r="r" b="b"/>
                <a:pathLst>
                  <a:path w="8421218" h="3289055">
                    <a:moveTo>
                      <a:pt x="8296758" y="3289055"/>
                    </a:moveTo>
                    <a:lnTo>
                      <a:pt x="124460" y="3289055"/>
                    </a:lnTo>
                    <a:cubicBezTo>
                      <a:pt x="55880" y="3289055"/>
                      <a:pt x="0" y="3233175"/>
                      <a:pt x="0" y="316459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296758" y="0"/>
                    </a:lnTo>
                    <a:cubicBezTo>
                      <a:pt x="8365338" y="0"/>
                      <a:pt x="8421218" y="55880"/>
                      <a:pt x="8421218" y="124460"/>
                    </a:cubicBezTo>
                    <a:lnTo>
                      <a:pt x="8421218" y="3164595"/>
                    </a:lnTo>
                    <a:cubicBezTo>
                      <a:pt x="8421218" y="3233175"/>
                      <a:pt x="8365338" y="3289055"/>
                      <a:pt x="8296758" y="328905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678927" y="209550"/>
              <a:ext cx="8600083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Open Sans Extra Bold"/>
                </a:rPr>
                <a:t>Руководитель коллектива</a:t>
              </a:r>
            </a:p>
            <a:p>
              <a:pPr>
                <a:lnSpc>
                  <a:spcPts val="4200"/>
                </a:lnSpc>
              </a:pPr>
              <a:endParaRPr lang="en-US" sz="3000">
                <a:solidFill>
                  <a:srgbClr val="000000"/>
                </a:solidFill>
                <a:latin typeface="Open Sans Extra Bold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068344"/>
              <a:ext cx="10820400" cy="27508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Управление набором новых участников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Создание внутри-коллективного мероприятия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Ведение посещаемости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Управление участниками коллектива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Просмотр статистики по коллективу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816441" y="1645291"/>
            <a:ext cx="8115300" cy="1996112"/>
            <a:chOff x="0" y="0"/>
            <a:chExt cx="10820400" cy="2661483"/>
          </a:xfrm>
        </p:grpSpPr>
        <p:grpSp>
          <p:nvGrpSpPr>
            <p:cNvPr id="21" name="Group 21"/>
            <p:cNvGrpSpPr/>
            <p:nvPr/>
          </p:nvGrpSpPr>
          <p:grpSpPr>
            <a:xfrm>
              <a:off x="223520" y="0"/>
              <a:ext cx="10596880" cy="2661483"/>
              <a:chOff x="0" y="0"/>
              <a:chExt cx="8421218" cy="211505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421218" cy="2115050"/>
              </a:xfrm>
              <a:custGeom>
                <a:avLst/>
                <a:gdLst/>
                <a:ahLst/>
                <a:cxnLst/>
                <a:rect l="l" t="t" r="r" b="b"/>
                <a:pathLst>
                  <a:path w="8421218" h="2115050">
                    <a:moveTo>
                      <a:pt x="8296758" y="2115050"/>
                    </a:moveTo>
                    <a:lnTo>
                      <a:pt x="124460" y="2115050"/>
                    </a:lnTo>
                    <a:cubicBezTo>
                      <a:pt x="55880" y="2115050"/>
                      <a:pt x="0" y="2059170"/>
                      <a:pt x="0" y="199059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296758" y="0"/>
                    </a:lnTo>
                    <a:cubicBezTo>
                      <a:pt x="8365338" y="0"/>
                      <a:pt x="8421218" y="55880"/>
                      <a:pt x="8421218" y="124460"/>
                    </a:cubicBezTo>
                    <a:lnTo>
                      <a:pt x="8421218" y="1990590"/>
                    </a:lnTo>
                    <a:cubicBezTo>
                      <a:pt x="8421218" y="2059170"/>
                      <a:pt x="8365338" y="2115050"/>
                      <a:pt x="8296758" y="211505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678927" y="211941"/>
              <a:ext cx="9859923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Open Sans Extra Bold"/>
                </a:rPr>
                <a:t>Ответственный по направлению</a:t>
              </a:r>
            </a:p>
            <a:p>
              <a:pPr>
                <a:lnSpc>
                  <a:spcPts val="4200"/>
                </a:lnSpc>
              </a:pPr>
              <a:endParaRPr lang="en-US" sz="3000">
                <a:solidFill>
                  <a:srgbClr val="000000"/>
                </a:solidFill>
                <a:latin typeface="Open Sans Extra Bold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891391"/>
              <a:ext cx="10820400" cy="16332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Просмотр статистики и отчетности по коллективам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Создание новых коллективов 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816441" y="4451768"/>
            <a:ext cx="8115300" cy="2214130"/>
            <a:chOff x="0" y="0"/>
            <a:chExt cx="10820400" cy="2952173"/>
          </a:xfrm>
        </p:grpSpPr>
        <p:grpSp>
          <p:nvGrpSpPr>
            <p:cNvPr id="26" name="Group 26"/>
            <p:cNvGrpSpPr/>
            <p:nvPr/>
          </p:nvGrpSpPr>
          <p:grpSpPr>
            <a:xfrm>
              <a:off x="223520" y="0"/>
              <a:ext cx="10596880" cy="2952173"/>
              <a:chOff x="0" y="0"/>
              <a:chExt cx="8421218" cy="234605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421218" cy="2346058"/>
              </a:xfrm>
              <a:custGeom>
                <a:avLst/>
                <a:gdLst/>
                <a:ahLst/>
                <a:cxnLst/>
                <a:rect l="l" t="t" r="r" b="b"/>
                <a:pathLst>
                  <a:path w="8421218" h="2346058">
                    <a:moveTo>
                      <a:pt x="8296758" y="2346058"/>
                    </a:moveTo>
                    <a:lnTo>
                      <a:pt x="124460" y="2346058"/>
                    </a:lnTo>
                    <a:cubicBezTo>
                      <a:pt x="55880" y="2346058"/>
                      <a:pt x="0" y="2290178"/>
                      <a:pt x="0" y="222159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296758" y="0"/>
                    </a:lnTo>
                    <a:cubicBezTo>
                      <a:pt x="8365338" y="0"/>
                      <a:pt x="8421218" y="55880"/>
                      <a:pt x="8421218" y="124460"/>
                    </a:cubicBezTo>
                    <a:lnTo>
                      <a:pt x="8421218" y="2221598"/>
                    </a:lnTo>
                    <a:cubicBezTo>
                      <a:pt x="8421218" y="2290178"/>
                      <a:pt x="8365338" y="2346058"/>
                      <a:pt x="8296758" y="234605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678927" y="216462"/>
              <a:ext cx="9244885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Open Sans Extra Bold"/>
                </a:rPr>
                <a:t>Ответственный за ИрНИТУ</a:t>
              </a:r>
            </a:p>
            <a:p>
              <a:pPr>
                <a:lnSpc>
                  <a:spcPts val="4200"/>
                </a:lnSpc>
              </a:pPr>
              <a:endParaRPr lang="en-US" sz="3000">
                <a:solidFill>
                  <a:srgbClr val="000000"/>
                </a:solidFill>
                <a:latin typeface="Open Sans Extra Bold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1068344"/>
              <a:ext cx="10820400" cy="16332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Просмотр статистики и отчетности по коллективам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Назначение ответственных по направлениям 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816441" y="7476261"/>
            <a:ext cx="8115300" cy="1999205"/>
            <a:chOff x="0" y="0"/>
            <a:chExt cx="10820400" cy="2665607"/>
          </a:xfrm>
        </p:grpSpPr>
        <p:grpSp>
          <p:nvGrpSpPr>
            <p:cNvPr id="31" name="Group 31"/>
            <p:cNvGrpSpPr/>
            <p:nvPr/>
          </p:nvGrpSpPr>
          <p:grpSpPr>
            <a:xfrm>
              <a:off x="223520" y="0"/>
              <a:ext cx="10596880" cy="2665607"/>
              <a:chOff x="0" y="0"/>
              <a:chExt cx="8421218" cy="2118327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421218" cy="2118327"/>
              </a:xfrm>
              <a:custGeom>
                <a:avLst/>
                <a:gdLst/>
                <a:ahLst/>
                <a:cxnLst/>
                <a:rect l="l" t="t" r="r" b="b"/>
                <a:pathLst>
                  <a:path w="8421218" h="2118327">
                    <a:moveTo>
                      <a:pt x="8296758" y="2118327"/>
                    </a:moveTo>
                    <a:lnTo>
                      <a:pt x="124460" y="2118327"/>
                    </a:lnTo>
                    <a:cubicBezTo>
                      <a:pt x="55880" y="2118327"/>
                      <a:pt x="0" y="2062447"/>
                      <a:pt x="0" y="199386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296758" y="0"/>
                    </a:lnTo>
                    <a:cubicBezTo>
                      <a:pt x="8365338" y="0"/>
                      <a:pt x="8421218" y="55880"/>
                      <a:pt x="8421218" y="124460"/>
                    </a:cubicBezTo>
                    <a:lnTo>
                      <a:pt x="8421218" y="1993867"/>
                    </a:lnTo>
                    <a:cubicBezTo>
                      <a:pt x="8421218" y="2062447"/>
                      <a:pt x="8365338" y="2118327"/>
                      <a:pt x="8296758" y="2118327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678927" y="209550"/>
              <a:ext cx="10141473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Open Sans Extra Bold"/>
                </a:rPr>
                <a:t>Нестандартные роли (пр. Медиацентр ИрНИТУ)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1792539"/>
              <a:ext cx="10820400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Создание медиа-контента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19175"/>
            <a:ext cx="5904956" cy="260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30"/>
              </a:lnSpc>
            </a:pPr>
            <a:r>
              <a:rPr lang="en-US" sz="8525">
                <a:solidFill>
                  <a:srgbClr val="000000"/>
                </a:solidFill>
                <a:latin typeface="Raleway"/>
              </a:rPr>
              <a:t>Планы на будущее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502656" y="997640"/>
            <a:ext cx="8756644" cy="1510244"/>
            <a:chOff x="0" y="0"/>
            <a:chExt cx="5919918" cy="10209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19918" cy="1020998"/>
            </a:xfrm>
            <a:custGeom>
              <a:avLst/>
              <a:gdLst/>
              <a:ahLst/>
              <a:cxnLst/>
              <a:rect l="l" t="t" r="r" b="b"/>
              <a:pathLst>
                <a:path w="5919918" h="1020998">
                  <a:moveTo>
                    <a:pt x="5795457" y="1020998"/>
                  </a:moveTo>
                  <a:lnTo>
                    <a:pt x="124460" y="1020998"/>
                  </a:lnTo>
                  <a:cubicBezTo>
                    <a:pt x="55880" y="1020998"/>
                    <a:pt x="0" y="965118"/>
                    <a:pt x="0" y="89653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95458" y="0"/>
                  </a:lnTo>
                  <a:cubicBezTo>
                    <a:pt x="5864038" y="0"/>
                    <a:pt x="5919918" y="55880"/>
                    <a:pt x="5919918" y="124460"/>
                  </a:cubicBezTo>
                  <a:lnTo>
                    <a:pt x="5919918" y="896538"/>
                  </a:lnTo>
                  <a:cubicBezTo>
                    <a:pt x="5919918" y="965118"/>
                    <a:pt x="5864038" y="1020998"/>
                    <a:pt x="5795458" y="1020998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685604" y="5406672"/>
            <a:ext cx="7154870" cy="530761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8502656" y="2864540"/>
            <a:ext cx="8756644" cy="1510244"/>
            <a:chOff x="0" y="0"/>
            <a:chExt cx="5919918" cy="10209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919918" cy="1020998"/>
            </a:xfrm>
            <a:custGeom>
              <a:avLst/>
              <a:gdLst/>
              <a:ahLst/>
              <a:cxnLst/>
              <a:rect l="l" t="t" r="r" b="b"/>
              <a:pathLst>
                <a:path w="5919918" h="1020998">
                  <a:moveTo>
                    <a:pt x="5795457" y="1020998"/>
                  </a:moveTo>
                  <a:lnTo>
                    <a:pt x="124460" y="1020998"/>
                  </a:lnTo>
                  <a:cubicBezTo>
                    <a:pt x="55880" y="1020998"/>
                    <a:pt x="0" y="965118"/>
                    <a:pt x="0" y="89653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95458" y="0"/>
                  </a:lnTo>
                  <a:cubicBezTo>
                    <a:pt x="5864038" y="0"/>
                    <a:pt x="5919918" y="55880"/>
                    <a:pt x="5919918" y="124460"/>
                  </a:cubicBezTo>
                  <a:lnTo>
                    <a:pt x="5919918" y="896538"/>
                  </a:lnTo>
                  <a:cubicBezTo>
                    <a:pt x="5919918" y="965118"/>
                    <a:pt x="5864038" y="1020998"/>
                    <a:pt x="5795458" y="1020998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8502656" y="4727208"/>
            <a:ext cx="8756644" cy="1510244"/>
            <a:chOff x="0" y="0"/>
            <a:chExt cx="5919918" cy="10209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19918" cy="1020998"/>
            </a:xfrm>
            <a:custGeom>
              <a:avLst/>
              <a:gdLst/>
              <a:ahLst/>
              <a:cxnLst/>
              <a:rect l="l" t="t" r="r" b="b"/>
              <a:pathLst>
                <a:path w="5919918" h="1020998">
                  <a:moveTo>
                    <a:pt x="5795457" y="1020998"/>
                  </a:moveTo>
                  <a:lnTo>
                    <a:pt x="124460" y="1020998"/>
                  </a:lnTo>
                  <a:cubicBezTo>
                    <a:pt x="55880" y="1020998"/>
                    <a:pt x="0" y="965118"/>
                    <a:pt x="0" y="89653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95458" y="0"/>
                  </a:lnTo>
                  <a:cubicBezTo>
                    <a:pt x="5864038" y="0"/>
                    <a:pt x="5919918" y="55880"/>
                    <a:pt x="5919918" y="124460"/>
                  </a:cubicBezTo>
                  <a:lnTo>
                    <a:pt x="5919918" y="896538"/>
                  </a:lnTo>
                  <a:cubicBezTo>
                    <a:pt x="5919918" y="965118"/>
                    <a:pt x="5864038" y="1020998"/>
                    <a:pt x="5795458" y="1020998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8502656" y="6589877"/>
            <a:ext cx="8756644" cy="1510244"/>
            <a:chOff x="0" y="0"/>
            <a:chExt cx="5919918" cy="10209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919918" cy="1020998"/>
            </a:xfrm>
            <a:custGeom>
              <a:avLst/>
              <a:gdLst/>
              <a:ahLst/>
              <a:cxnLst/>
              <a:rect l="l" t="t" r="r" b="b"/>
              <a:pathLst>
                <a:path w="5919918" h="1020998">
                  <a:moveTo>
                    <a:pt x="5795457" y="1020998"/>
                  </a:moveTo>
                  <a:lnTo>
                    <a:pt x="124460" y="1020998"/>
                  </a:lnTo>
                  <a:cubicBezTo>
                    <a:pt x="55880" y="1020998"/>
                    <a:pt x="0" y="965118"/>
                    <a:pt x="0" y="89653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95458" y="0"/>
                  </a:lnTo>
                  <a:cubicBezTo>
                    <a:pt x="5864038" y="0"/>
                    <a:pt x="5919918" y="55880"/>
                    <a:pt x="5919918" y="124460"/>
                  </a:cubicBezTo>
                  <a:lnTo>
                    <a:pt x="5919918" y="896538"/>
                  </a:lnTo>
                  <a:cubicBezTo>
                    <a:pt x="5919918" y="965118"/>
                    <a:pt x="5864038" y="1020998"/>
                    <a:pt x="5795458" y="1020998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8502656" y="1111412"/>
            <a:ext cx="8756644" cy="1216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 dirty="0" err="1">
                <a:solidFill>
                  <a:srgbClr val="000000"/>
                </a:solidFill>
                <a:latin typeface="Open Sans"/>
              </a:rPr>
              <a:t>Реализовать</a:t>
            </a:r>
            <a:r>
              <a:rPr lang="en-US" sz="3500" dirty="0">
                <a:solidFill>
                  <a:srgbClr val="000000"/>
                </a:solidFill>
                <a:latin typeface="Open Sans"/>
              </a:rPr>
              <a:t> модуль </a:t>
            </a:r>
            <a:r>
              <a:rPr lang="en-US" sz="3500" dirty="0" err="1">
                <a:solidFill>
                  <a:srgbClr val="000000"/>
                </a:solidFill>
                <a:latin typeface="Open Sans"/>
              </a:rPr>
              <a:t>регистрация</a:t>
            </a:r>
            <a:r>
              <a:rPr lang="en-US" sz="35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Open Sans"/>
              </a:rPr>
              <a:t>коллективов</a:t>
            </a:r>
            <a:endParaRPr lang="en-US" sz="3500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502656" y="2978312"/>
            <a:ext cx="8756644" cy="1216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Open Sans"/>
              </a:rPr>
              <a:t>Запустить в эксплантацию сделанный модуль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502656" y="4840980"/>
            <a:ext cx="8756644" cy="1216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Open Sans"/>
              </a:rPr>
              <a:t>Начать работу над модулем Мероприятия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502656" y="7013211"/>
            <a:ext cx="8756644" cy="596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 dirty="0" err="1">
                <a:solidFill>
                  <a:srgbClr val="000000"/>
                </a:solidFill>
                <a:latin typeface="Open Sans"/>
              </a:rPr>
              <a:t>Начать</a:t>
            </a:r>
            <a:r>
              <a:rPr lang="en-US" sz="35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Open Sans"/>
              </a:rPr>
              <a:t>работу</a:t>
            </a:r>
            <a:r>
              <a:rPr lang="en-US" sz="35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Open Sans"/>
              </a:rPr>
              <a:t>над</a:t>
            </a:r>
            <a:r>
              <a:rPr lang="en-US" sz="35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Open Sans"/>
              </a:rPr>
              <a:t>модулем</a:t>
            </a:r>
            <a:r>
              <a:rPr lang="en-US" sz="35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Open Sans"/>
              </a:rPr>
              <a:t>студента</a:t>
            </a:r>
            <a:endParaRPr lang="en-US" sz="3500" dirty="0">
              <a:solidFill>
                <a:srgbClr val="000000"/>
              </a:solidFill>
              <a:latin typeface="Open Sans"/>
            </a:endParaRPr>
          </a:p>
        </p:txBody>
      </p:sp>
      <p:grpSp>
        <p:nvGrpSpPr>
          <p:cNvPr id="18" name="Group 10">
            <a:extLst>
              <a:ext uri="{FF2B5EF4-FFF2-40B4-BE49-F238E27FC236}">
                <a16:creationId xmlns:a16="http://schemas.microsoft.com/office/drawing/2014/main" id="{92B4486D-4BAE-47B4-A81B-592909090D8E}"/>
              </a:ext>
            </a:extLst>
          </p:cNvPr>
          <p:cNvGrpSpPr/>
          <p:nvPr/>
        </p:nvGrpSpPr>
        <p:grpSpPr>
          <a:xfrm>
            <a:off x="8502656" y="8452546"/>
            <a:ext cx="8756644" cy="1510244"/>
            <a:chOff x="0" y="0"/>
            <a:chExt cx="5919918" cy="1020998"/>
          </a:xfrm>
        </p:grpSpPr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A7A22F9-FA15-427C-9117-9CBA61047B5A}"/>
                </a:ext>
              </a:extLst>
            </p:cNvPr>
            <p:cNvSpPr/>
            <p:nvPr/>
          </p:nvSpPr>
          <p:spPr>
            <a:xfrm>
              <a:off x="0" y="0"/>
              <a:ext cx="5919918" cy="1020998"/>
            </a:xfrm>
            <a:custGeom>
              <a:avLst/>
              <a:gdLst/>
              <a:ahLst/>
              <a:cxnLst/>
              <a:rect l="l" t="t" r="r" b="b"/>
              <a:pathLst>
                <a:path w="5919918" h="1020998">
                  <a:moveTo>
                    <a:pt x="5795457" y="1020998"/>
                  </a:moveTo>
                  <a:lnTo>
                    <a:pt x="124460" y="1020998"/>
                  </a:lnTo>
                  <a:cubicBezTo>
                    <a:pt x="55880" y="1020998"/>
                    <a:pt x="0" y="965118"/>
                    <a:pt x="0" y="89653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95458" y="0"/>
                  </a:lnTo>
                  <a:cubicBezTo>
                    <a:pt x="5864038" y="0"/>
                    <a:pt x="5919918" y="55880"/>
                    <a:pt x="5919918" y="124460"/>
                  </a:cubicBezTo>
                  <a:lnTo>
                    <a:pt x="5919918" y="896538"/>
                  </a:lnTo>
                  <a:cubicBezTo>
                    <a:pt x="5919918" y="965118"/>
                    <a:pt x="5864038" y="1020998"/>
                    <a:pt x="5795458" y="1020998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sp>
        <p:nvSpPr>
          <p:cNvPr id="20" name="TextBox 15">
            <a:extLst>
              <a:ext uri="{FF2B5EF4-FFF2-40B4-BE49-F238E27FC236}">
                <a16:creationId xmlns:a16="http://schemas.microsoft.com/office/drawing/2014/main" id="{07F344FE-0BF7-408A-8E09-2B4C6C8C28B1}"/>
              </a:ext>
            </a:extLst>
          </p:cNvPr>
          <p:cNvSpPr txBox="1"/>
          <p:nvPr/>
        </p:nvSpPr>
        <p:spPr>
          <a:xfrm>
            <a:off x="8502656" y="8599905"/>
            <a:ext cx="8756644" cy="1215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ru-RU" sz="3500" dirty="0">
                <a:solidFill>
                  <a:srgbClr val="000000"/>
                </a:solidFill>
                <a:latin typeface="Open Sans"/>
              </a:rPr>
              <a:t>Запустить в разработку модуль </a:t>
            </a:r>
            <a:r>
              <a:rPr lang="en-US" sz="3500" dirty="0">
                <a:solidFill>
                  <a:srgbClr val="000000"/>
                </a:solidFill>
                <a:latin typeface="Open Sans"/>
              </a:rPr>
              <a:t>“</a:t>
            </a:r>
            <a:r>
              <a:rPr lang="ru-RU" sz="3500" dirty="0">
                <a:solidFill>
                  <a:srgbClr val="000000"/>
                </a:solidFill>
                <a:latin typeface="Open Sans"/>
              </a:rPr>
              <a:t>Ведение журнала</a:t>
            </a:r>
            <a:r>
              <a:rPr lang="en-US" sz="3500" dirty="0">
                <a:solidFill>
                  <a:srgbClr val="000000"/>
                </a:solidFill>
                <a:latin typeface="Open Sans"/>
              </a:rPr>
              <a:t>”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465875"/>
            <a:ext cx="8517863" cy="389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16"/>
              </a:lnSpc>
            </a:pPr>
            <a:r>
              <a:rPr lang="en-US" sz="6324">
                <a:solidFill>
                  <a:srgbClr val="000000"/>
                </a:solidFill>
                <a:latin typeface="Raleway"/>
              </a:rPr>
              <a:t>Модуль "Начисление рейтинговой стипендии"</a:t>
            </a:r>
          </a:p>
          <a:p>
            <a:pPr>
              <a:lnSpc>
                <a:spcPts val="7716"/>
              </a:lnSpc>
            </a:pPr>
            <a:endParaRPr lang="en-US" sz="6324">
              <a:solidFill>
                <a:srgbClr val="000000"/>
              </a:solidFill>
              <a:latin typeface="Raleway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850119" y="1809330"/>
            <a:ext cx="444559" cy="44455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850119" y="3363918"/>
            <a:ext cx="444559" cy="444559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742910" y="1494450"/>
            <a:ext cx="6110206" cy="1074319"/>
            <a:chOff x="0" y="0"/>
            <a:chExt cx="5384045" cy="9466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384045" cy="946643"/>
            </a:xfrm>
            <a:custGeom>
              <a:avLst/>
              <a:gdLst/>
              <a:ahLst/>
              <a:cxnLst/>
              <a:rect l="l" t="t" r="r" b="b"/>
              <a:pathLst>
                <a:path w="5384045" h="946643">
                  <a:moveTo>
                    <a:pt x="5259585" y="946643"/>
                  </a:moveTo>
                  <a:lnTo>
                    <a:pt x="124460" y="946643"/>
                  </a:lnTo>
                  <a:cubicBezTo>
                    <a:pt x="55880" y="946643"/>
                    <a:pt x="0" y="890763"/>
                    <a:pt x="0" y="8221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59585" y="0"/>
                  </a:lnTo>
                  <a:cubicBezTo>
                    <a:pt x="5328165" y="0"/>
                    <a:pt x="5384045" y="55880"/>
                    <a:pt x="5384045" y="124460"/>
                  </a:cubicBezTo>
                  <a:lnTo>
                    <a:pt x="5384045" y="822183"/>
                  </a:lnTo>
                  <a:cubicBezTo>
                    <a:pt x="5384045" y="890763"/>
                    <a:pt x="5328165" y="946643"/>
                    <a:pt x="5259585" y="946643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742910" y="3050395"/>
            <a:ext cx="6110206" cy="1074319"/>
            <a:chOff x="0" y="0"/>
            <a:chExt cx="5384045" cy="9466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384045" cy="946643"/>
            </a:xfrm>
            <a:custGeom>
              <a:avLst/>
              <a:gdLst/>
              <a:ahLst/>
              <a:cxnLst/>
              <a:rect l="l" t="t" r="r" b="b"/>
              <a:pathLst>
                <a:path w="5384045" h="946643">
                  <a:moveTo>
                    <a:pt x="5259585" y="946643"/>
                  </a:moveTo>
                  <a:lnTo>
                    <a:pt x="124460" y="946643"/>
                  </a:lnTo>
                  <a:cubicBezTo>
                    <a:pt x="55880" y="946643"/>
                    <a:pt x="0" y="890763"/>
                    <a:pt x="0" y="8221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59585" y="0"/>
                  </a:lnTo>
                  <a:cubicBezTo>
                    <a:pt x="5328165" y="0"/>
                    <a:pt x="5384045" y="55880"/>
                    <a:pt x="5384045" y="124460"/>
                  </a:cubicBezTo>
                  <a:lnTo>
                    <a:pt x="5384045" y="822183"/>
                  </a:lnTo>
                  <a:cubicBezTo>
                    <a:pt x="5384045" y="890763"/>
                    <a:pt x="5328165" y="946643"/>
                    <a:pt x="5259585" y="946643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742910" y="4606340"/>
            <a:ext cx="6110206" cy="1074319"/>
            <a:chOff x="0" y="0"/>
            <a:chExt cx="5384045" cy="94664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84045" cy="946643"/>
            </a:xfrm>
            <a:custGeom>
              <a:avLst/>
              <a:gdLst/>
              <a:ahLst/>
              <a:cxnLst/>
              <a:rect l="l" t="t" r="r" b="b"/>
              <a:pathLst>
                <a:path w="5384045" h="946643">
                  <a:moveTo>
                    <a:pt x="5259585" y="946643"/>
                  </a:moveTo>
                  <a:lnTo>
                    <a:pt x="124460" y="946643"/>
                  </a:lnTo>
                  <a:cubicBezTo>
                    <a:pt x="55880" y="946643"/>
                    <a:pt x="0" y="890763"/>
                    <a:pt x="0" y="8221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59585" y="0"/>
                  </a:lnTo>
                  <a:cubicBezTo>
                    <a:pt x="5328165" y="0"/>
                    <a:pt x="5384045" y="55880"/>
                    <a:pt x="5384045" y="124460"/>
                  </a:cubicBezTo>
                  <a:lnTo>
                    <a:pt x="5384045" y="822183"/>
                  </a:lnTo>
                  <a:cubicBezTo>
                    <a:pt x="5384045" y="890763"/>
                    <a:pt x="5328165" y="946643"/>
                    <a:pt x="5259585" y="946643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0742910" y="6162285"/>
            <a:ext cx="6110206" cy="1074319"/>
            <a:chOff x="0" y="0"/>
            <a:chExt cx="5384045" cy="94664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384045" cy="946643"/>
            </a:xfrm>
            <a:custGeom>
              <a:avLst/>
              <a:gdLst/>
              <a:ahLst/>
              <a:cxnLst/>
              <a:rect l="l" t="t" r="r" b="b"/>
              <a:pathLst>
                <a:path w="5384045" h="946643">
                  <a:moveTo>
                    <a:pt x="5259585" y="946643"/>
                  </a:moveTo>
                  <a:lnTo>
                    <a:pt x="124460" y="946643"/>
                  </a:lnTo>
                  <a:cubicBezTo>
                    <a:pt x="55880" y="946643"/>
                    <a:pt x="0" y="890763"/>
                    <a:pt x="0" y="8221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59585" y="0"/>
                  </a:lnTo>
                  <a:cubicBezTo>
                    <a:pt x="5328165" y="0"/>
                    <a:pt x="5384045" y="55880"/>
                    <a:pt x="5384045" y="124460"/>
                  </a:cubicBezTo>
                  <a:lnTo>
                    <a:pt x="5384045" y="822183"/>
                  </a:lnTo>
                  <a:cubicBezTo>
                    <a:pt x="5384045" y="890763"/>
                    <a:pt x="5328165" y="946643"/>
                    <a:pt x="5259585" y="946643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0742910" y="7718231"/>
            <a:ext cx="6110206" cy="1074319"/>
            <a:chOff x="0" y="0"/>
            <a:chExt cx="5384045" cy="94664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384045" cy="946643"/>
            </a:xfrm>
            <a:custGeom>
              <a:avLst/>
              <a:gdLst/>
              <a:ahLst/>
              <a:cxnLst/>
              <a:rect l="l" t="t" r="r" b="b"/>
              <a:pathLst>
                <a:path w="5384045" h="946643">
                  <a:moveTo>
                    <a:pt x="5259585" y="946643"/>
                  </a:moveTo>
                  <a:lnTo>
                    <a:pt x="124460" y="946643"/>
                  </a:lnTo>
                  <a:cubicBezTo>
                    <a:pt x="55880" y="946643"/>
                    <a:pt x="0" y="890763"/>
                    <a:pt x="0" y="8221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59585" y="0"/>
                  </a:lnTo>
                  <a:cubicBezTo>
                    <a:pt x="5328165" y="0"/>
                    <a:pt x="5384045" y="55880"/>
                    <a:pt x="5384045" y="124460"/>
                  </a:cubicBezTo>
                  <a:lnTo>
                    <a:pt x="5384045" y="822183"/>
                  </a:lnTo>
                  <a:cubicBezTo>
                    <a:pt x="5384045" y="890763"/>
                    <a:pt x="5328165" y="946643"/>
                    <a:pt x="5259585" y="946643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30982">
            <a:off x="326820" y="5246992"/>
            <a:ext cx="6516026" cy="6136912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850119" y="8033111"/>
            <a:ext cx="444559" cy="444559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0742910" y="1532745"/>
            <a:ext cx="6110206" cy="940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6"/>
              </a:lnSpc>
              <a:spcBef>
                <a:spcPct val="0"/>
              </a:spcBef>
            </a:pPr>
            <a:r>
              <a:rPr lang="en-US" sz="2719">
                <a:solidFill>
                  <a:srgbClr val="000000"/>
                </a:solidFill>
                <a:latin typeface="Open Sans"/>
              </a:rPr>
              <a:t>Закончен алгоритм назначения стипендии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742910" y="3088690"/>
            <a:ext cx="6110206" cy="940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6"/>
              </a:lnSpc>
              <a:spcBef>
                <a:spcPct val="0"/>
              </a:spcBef>
            </a:pPr>
            <a:r>
              <a:rPr lang="en-US" sz="2719">
                <a:solidFill>
                  <a:srgbClr val="000000"/>
                </a:solidFill>
                <a:latin typeface="Open Sans"/>
              </a:rPr>
              <a:t>Реализован механизм скачивания итоговых файлов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742910" y="4882760"/>
            <a:ext cx="6110206" cy="464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6"/>
              </a:lnSpc>
              <a:spcBef>
                <a:spcPct val="0"/>
              </a:spcBef>
            </a:pPr>
            <a:r>
              <a:rPr lang="en-US" sz="2719">
                <a:solidFill>
                  <a:srgbClr val="000000"/>
                </a:solidFill>
                <a:latin typeface="Open Sans"/>
              </a:rPr>
              <a:t>Добавлена простая авторизация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742910" y="6420015"/>
            <a:ext cx="6110206" cy="464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6"/>
              </a:lnSpc>
              <a:spcBef>
                <a:spcPct val="0"/>
              </a:spcBef>
            </a:pPr>
            <a:r>
              <a:rPr lang="en-US" sz="2719">
                <a:solidFill>
                  <a:srgbClr val="000000"/>
                </a:solidFill>
                <a:latin typeface="Open Sans"/>
              </a:rPr>
              <a:t>Арендован хостинг, размещен сайт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742910" y="7975961"/>
            <a:ext cx="6110206" cy="464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6"/>
              </a:lnSpc>
              <a:spcBef>
                <a:spcPct val="0"/>
              </a:spcBef>
            </a:pPr>
            <a:r>
              <a:rPr lang="en-US" sz="2719">
                <a:solidFill>
                  <a:srgbClr val="000000"/>
                </a:solidFill>
                <a:latin typeface="Open Sans"/>
              </a:rPr>
              <a:t>Перенос сайта на сервер ИрНИТУ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850119" y="4939910"/>
            <a:ext cx="444559" cy="444559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850119" y="6477165"/>
            <a:ext cx="444559" cy="44455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7036368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6975149" y="6751702"/>
            <a:ext cx="11028184" cy="1159751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66700" y="2069069"/>
            <a:ext cx="17754600" cy="2898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56"/>
              </a:lnSpc>
            </a:pPr>
            <a:r>
              <a:rPr lang="en-US" sz="10050" dirty="0">
                <a:solidFill>
                  <a:srgbClr val="000000"/>
                </a:solidFill>
                <a:latin typeface="Raleway Bold"/>
              </a:rPr>
              <a:t>Модуль </a:t>
            </a:r>
          </a:p>
          <a:p>
            <a:pPr algn="ctr">
              <a:lnSpc>
                <a:spcPts val="11256"/>
              </a:lnSpc>
            </a:pPr>
            <a:r>
              <a:rPr lang="en-US" sz="10050" dirty="0">
                <a:solidFill>
                  <a:srgbClr val="000000"/>
                </a:solidFill>
                <a:latin typeface="Raleway Bold"/>
              </a:rPr>
              <a:t>"</a:t>
            </a:r>
            <a:r>
              <a:rPr lang="en-US" sz="10050" dirty="0" err="1">
                <a:solidFill>
                  <a:srgbClr val="000000"/>
                </a:solidFill>
                <a:latin typeface="Raleway Bold"/>
              </a:rPr>
              <a:t>Регистрация</a:t>
            </a:r>
            <a:r>
              <a:rPr lang="en-US" sz="10050" dirty="0">
                <a:solidFill>
                  <a:srgbClr val="000000"/>
                </a:solidFill>
                <a:latin typeface="Raleway Bold"/>
              </a:rPr>
              <a:t> </a:t>
            </a:r>
            <a:r>
              <a:rPr lang="en-US" sz="10050" dirty="0" err="1">
                <a:solidFill>
                  <a:srgbClr val="000000"/>
                </a:solidFill>
                <a:latin typeface="Raleway Bold"/>
              </a:rPr>
              <a:t>коллективов</a:t>
            </a:r>
            <a:r>
              <a:rPr lang="en-US" sz="10050" dirty="0">
                <a:solidFill>
                  <a:srgbClr val="000000"/>
                </a:solidFill>
                <a:latin typeface="Raleway Bold"/>
              </a:rPr>
              <a:t>"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-186925" y="6751702"/>
            <a:ext cx="11028184" cy="115975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797015">
            <a:off x="11075994" y="8900561"/>
            <a:ext cx="11877200" cy="738545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9900915">
            <a:off x="-8859465" y="-3262617"/>
            <a:ext cx="11877200" cy="738545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493557">
            <a:off x="-6933528" y="7102544"/>
            <a:ext cx="11877200" cy="738545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333300">
            <a:off x="11171053" y="-6119761"/>
            <a:ext cx="11877200" cy="738545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716563" y="0"/>
            <a:ext cx="14854874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52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690353">
            <a:off x="-4412616" y="-4578467"/>
            <a:ext cx="8358343" cy="823676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690353">
            <a:off x="14392937" y="7007963"/>
            <a:ext cx="7401930" cy="729426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716563" y="0"/>
            <a:ext cx="14854874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797015">
            <a:off x="11075994" y="8900561"/>
            <a:ext cx="11877200" cy="738545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9900915">
            <a:off x="-8859465" y="-3262617"/>
            <a:ext cx="11877200" cy="738545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493557">
            <a:off x="-6933528" y="7102544"/>
            <a:ext cx="11877200" cy="738545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333300">
            <a:off x="11171053" y="-6119761"/>
            <a:ext cx="11877200" cy="738545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716563" y="0"/>
            <a:ext cx="14854874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52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690353">
            <a:off x="-4412616" y="-4578467"/>
            <a:ext cx="8358343" cy="823676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690353">
            <a:off x="14392937" y="7007963"/>
            <a:ext cx="7401930" cy="729426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19082" y="0"/>
            <a:ext cx="15449836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797015">
            <a:off x="11075994" y="8900561"/>
            <a:ext cx="11877200" cy="738545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9900915">
            <a:off x="-8859465" y="-3262617"/>
            <a:ext cx="11877200" cy="738545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493557">
            <a:off x="-6933528" y="7102544"/>
            <a:ext cx="11877200" cy="738545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333300">
            <a:off x="11171053" y="-6119761"/>
            <a:ext cx="11877200" cy="738545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3416" y="2604625"/>
            <a:ext cx="3577458" cy="357745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125947" y="2341937"/>
            <a:ext cx="4036107" cy="350108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4631310" y="6186826"/>
            <a:ext cx="3079095" cy="307147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3762352" y="5332446"/>
            <a:ext cx="3345022" cy="323457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1938022" y="2341937"/>
            <a:ext cx="5980083" cy="2589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0230213" y="6164242"/>
            <a:ext cx="2159323" cy="3714433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853137" y="420587"/>
            <a:ext cx="12581725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Raleway"/>
              </a:rPr>
              <a:t>Стек технологий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52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33714" y="190500"/>
            <a:ext cx="10420571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40"/>
              </a:lnSpc>
            </a:pPr>
            <a:r>
              <a:rPr lang="en-US" sz="5450">
                <a:solidFill>
                  <a:srgbClr val="FFFFFF"/>
                </a:solidFill>
                <a:latin typeface="Raleway"/>
              </a:rPr>
              <a:t>Макеты интерфейса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690353">
            <a:off x="-4412616" y="-4578467"/>
            <a:ext cx="8358343" cy="823676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690353">
            <a:off x="14392937" y="7007963"/>
            <a:ext cx="7401930" cy="729426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06004" y="1361214"/>
            <a:ext cx="11668053" cy="849321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413222" y="2479157"/>
            <a:ext cx="5518204" cy="62573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163</Words>
  <Application>Microsoft Office PowerPoint</Application>
  <PresentationFormat>Произвольный</PresentationFormat>
  <Paragraphs>45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Arial</vt:lpstr>
      <vt:lpstr>Open Sans</vt:lpstr>
      <vt:lpstr>Calibri</vt:lpstr>
      <vt:lpstr>Raleway Bold</vt:lpstr>
      <vt:lpstr>Raleway</vt:lpstr>
      <vt:lpstr>Open Sans Extra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Синий и Зеленый Абстрактный Узор и Фигуры Программа класса Бланк Образование Презентация</dc:title>
  <cp:lastModifiedBy>Данил Вовиков</cp:lastModifiedBy>
  <cp:revision>4</cp:revision>
  <dcterms:created xsi:type="dcterms:W3CDTF">2006-08-16T00:00:00Z</dcterms:created>
  <dcterms:modified xsi:type="dcterms:W3CDTF">2022-12-09T05:41:25Z</dcterms:modified>
  <dc:identifier>DAFT6Lj1oeQ</dc:identifier>
</cp:coreProperties>
</file>